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60" r:id="rId4"/>
    <p:sldId id="262" r:id="rId5"/>
    <p:sldId id="259" r:id="rId6"/>
    <p:sldId id="258" r:id="rId7"/>
    <p:sldId id="287" r:id="rId8"/>
    <p:sldId id="288" r:id="rId9"/>
    <p:sldId id="292" r:id="rId10"/>
    <p:sldId id="293" r:id="rId11"/>
    <p:sldId id="289" r:id="rId12"/>
    <p:sldId id="291" r:id="rId13"/>
    <p:sldId id="286" r:id="rId14"/>
    <p:sldId id="275" r:id="rId15"/>
    <p:sldId id="282" r:id="rId16"/>
    <p:sldId id="283" r:id="rId17"/>
    <p:sldId id="284" r:id="rId18"/>
    <p:sldId id="266"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0" d="100"/>
          <a:sy n="60" d="100"/>
        </p:scale>
        <p:origin x="42" y="1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139A4-830E-410D-BB0D-5B5F481BA194}" type="datetimeFigureOut">
              <a:rPr lang="en-US"/>
              <a:t>12/15/2015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A241DC-FA11-4AD5-8314-F3D2C374FADC}" type="slidenum">
              <a:rPr lang="en-US"/>
              <a:t>‹#›</a:t>
            </a:fld>
            <a:endParaRPr lang="en-US"/>
          </a:p>
        </p:txBody>
      </p:sp>
    </p:spTree>
    <p:extLst>
      <p:ext uri="{BB962C8B-B14F-4D97-AF65-F5344CB8AC3E}">
        <p14:creationId xmlns:p14="http://schemas.microsoft.com/office/powerpoint/2010/main" val="2863650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a:t>
            </a:fld>
            <a:endParaRPr lang="en-US"/>
          </a:p>
        </p:txBody>
      </p:sp>
    </p:spTree>
    <p:extLst>
      <p:ext uri="{BB962C8B-B14F-4D97-AF65-F5344CB8AC3E}">
        <p14:creationId xmlns:p14="http://schemas.microsoft.com/office/powerpoint/2010/main" val="4249013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10</a:t>
            </a:fld>
            <a:endParaRPr lang="en-US"/>
          </a:p>
        </p:txBody>
      </p:sp>
    </p:spTree>
    <p:extLst>
      <p:ext uri="{BB962C8B-B14F-4D97-AF65-F5344CB8AC3E}">
        <p14:creationId xmlns:p14="http://schemas.microsoft.com/office/powerpoint/2010/main" val="345742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11</a:t>
            </a:fld>
            <a:endParaRPr lang="en-US"/>
          </a:p>
        </p:txBody>
      </p:sp>
    </p:spTree>
    <p:extLst>
      <p:ext uri="{BB962C8B-B14F-4D97-AF65-F5344CB8AC3E}">
        <p14:creationId xmlns:p14="http://schemas.microsoft.com/office/powerpoint/2010/main" val="411480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12</a:t>
            </a:fld>
            <a:endParaRPr lang="en-US"/>
          </a:p>
        </p:txBody>
      </p:sp>
    </p:spTree>
    <p:extLst>
      <p:ext uri="{BB962C8B-B14F-4D97-AF65-F5344CB8AC3E}">
        <p14:creationId xmlns:p14="http://schemas.microsoft.com/office/powerpoint/2010/main" val="1396693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13</a:t>
            </a:fld>
            <a:endParaRPr lang="en-US"/>
          </a:p>
        </p:txBody>
      </p:sp>
    </p:spTree>
    <p:extLst>
      <p:ext uri="{BB962C8B-B14F-4D97-AF65-F5344CB8AC3E}">
        <p14:creationId xmlns:p14="http://schemas.microsoft.com/office/powerpoint/2010/main" val="3190171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14</a:t>
            </a:fld>
            <a:endParaRPr lang="en-US"/>
          </a:p>
        </p:txBody>
      </p:sp>
    </p:spTree>
    <p:extLst>
      <p:ext uri="{BB962C8B-B14F-4D97-AF65-F5344CB8AC3E}">
        <p14:creationId xmlns:p14="http://schemas.microsoft.com/office/powerpoint/2010/main" val="4003348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15</a:t>
            </a:fld>
            <a:endParaRPr lang="en-US"/>
          </a:p>
        </p:txBody>
      </p:sp>
    </p:spTree>
    <p:extLst>
      <p:ext uri="{BB962C8B-B14F-4D97-AF65-F5344CB8AC3E}">
        <p14:creationId xmlns:p14="http://schemas.microsoft.com/office/powerpoint/2010/main" val="2271887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16</a:t>
            </a:fld>
            <a:endParaRPr lang="en-US"/>
          </a:p>
        </p:txBody>
      </p:sp>
    </p:spTree>
    <p:extLst>
      <p:ext uri="{BB962C8B-B14F-4D97-AF65-F5344CB8AC3E}">
        <p14:creationId xmlns:p14="http://schemas.microsoft.com/office/powerpoint/2010/main" val="2593775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17</a:t>
            </a:fld>
            <a:endParaRPr lang="en-US"/>
          </a:p>
        </p:txBody>
      </p:sp>
    </p:spTree>
    <p:extLst>
      <p:ext uri="{BB962C8B-B14F-4D97-AF65-F5344CB8AC3E}">
        <p14:creationId xmlns:p14="http://schemas.microsoft.com/office/powerpoint/2010/main" val="1499880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18</a:t>
            </a:fld>
            <a:endParaRPr lang="en-US"/>
          </a:p>
        </p:txBody>
      </p:sp>
    </p:spTree>
    <p:extLst>
      <p:ext uri="{BB962C8B-B14F-4D97-AF65-F5344CB8AC3E}">
        <p14:creationId xmlns:p14="http://schemas.microsoft.com/office/powerpoint/2010/main" val="2803904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19</a:t>
            </a:fld>
            <a:endParaRPr lang="en-US"/>
          </a:p>
        </p:txBody>
      </p:sp>
    </p:spTree>
    <p:extLst>
      <p:ext uri="{BB962C8B-B14F-4D97-AF65-F5344CB8AC3E}">
        <p14:creationId xmlns:p14="http://schemas.microsoft.com/office/powerpoint/2010/main" val="3368186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2</a:t>
            </a:fld>
            <a:endParaRPr lang="en-US"/>
          </a:p>
        </p:txBody>
      </p:sp>
    </p:spTree>
    <p:extLst>
      <p:ext uri="{BB962C8B-B14F-4D97-AF65-F5344CB8AC3E}">
        <p14:creationId xmlns:p14="http://schemas.microsoft.com/office/powerpoint/2010/main" val="387759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3</a:t>
            </a:fld>
            <a:endParaRPr lang="en-US"/>
          </a:p>
        </p:txBody>
      </p:sp>
    </p:spTree>
    <p:extLst>
      <p:ext uri="{BB962C8B-B14F-4D97-AF65-F5344CB8AC3E}">
        <p14:creationId xmlns:p14="http://schemas.microsoft.com/office/powerpoint/2010/main" val="2795701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4</a:t>
            </a:fld>
            <a:endParaRPr lang="en-US"/>
          </a:p>
        </p:txBody>
      </p:sp>
    </p:spTree>
    <p:extLst>
      <p:ext uri="{BB962C8B-B14F-4D97-AF65-F5344CB8AC3E}">
        <p14:creationId xmlns:p14="http://schemas.microsoft.com/office/powerpoint/2010/main" val="196238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5</a:t>
            </a:fld>
            <a:endParaRPr lang="en-US"/>
          </a:p>
        </p:txBody>
      </p:sp>
    </p:spTree>
    <p:extLst>
      <p:ext uri="{BB962C8B-B14F-4D97-AF65-F5344CB8AC3E}">
        <p14:creationId xmlns:p14="http://schemas.microsoft.com/office/powerpoint/2010/main" val="245858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6</a:t>
            </a:fld>
            <a:endParaRPr lang="en-US"/>
          </a:p>
        </p:txBody>
      </p:sp>
    </p:spTree>
    <p:extLst>
      <p:ext uri="{BB962C8B-B14F-4D97-AF65-F5344CB8AC3E}">
        <p14:creationId xmlns:p14="http://schemas.microsoft.com/office/powerpoint/2010/main" val="64026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7</a:t>
            </a:fld>
            <a:endParaRPr lang="en-US"/>
          </a:p>
        </p:txBody>
      </p:sp>
    </p:spTree>
    <p:extLst>
      <p:ext uri="{BB962C8B-B14F-4D97-AF65-F5344CB8AC3E}">
        <p14:creationId xmlns:p14="http://schemas.microsoft.com/office/powerpoint/2010/main" val="2712010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8</a:t>
            </a:fld>
            <a:endParaRPr lang="en-US"/>
          </a:p>
        </p:txBody>
      </p:sp>
    </p:spTree>
    <p:extLst>
      <p:ext uri="{BB962C8B-B14F-4D97-AF65-F5344CB8AC3E}">
        <p14:creationId xmlns:p14="http://schemas.microsoft.com/office/powerpoint/2010/main" val="48832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A241DC-FA11-4AD5-8314-F3D2C374FADC}" type="slidenum">
              <a:rPr lang="en-US"/>
              <a:t>9</a:t>
            </a:fld>
            <a:endParaRPr lang="en-US"/>
          </a:p>
        </p:txBody>
      </p:sp>
    </p:spTree>
    <p:extLst>
      <p:ext uri="{BB962C8B-B14F-4D97-AF65-F5344CB8AC3E}">
        <p14:creationId xmlns:p14="http://schemas.microsoft.com/office/powerpoint/2010/main" val="3422903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12/15/2015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www.ams.org/mathimagery/thumbnails.php?album=13" TargetMode="External"/><Relationship Id="rId13" Type="http://schemas.openxmlformats.org/officeDocument/2006/relationships/hyperlink" Target="http://hyperstealth.com/digital-design/index.htm" TargetMode="External"/><Relationship Id="rId3" Type="http://schemas.openxmlformats.org/officeDocument/2006/relationships/hyperlink" Target="http://www.math.utah.edu/~pa/math/mandelbrot/mandelbrot.html" TargetMode="External"/><Relationship Id="rId7" Type="http://schemas.openxmlformats.org/officeDocument/2006/relationships/hyperlink" Target="http://fractalfoundation.org/OFC/OFC-12-1.html" TargetMode="External"/><Relationship Id="rId12" Type="http://schemas.openxmlformats.org/officeDocument/2006/relationships/hyperlink" Target="http://aleph0.clarku.edu/~djoyce/julia/julia.html" TargetMode="External"/><Relationship Id="rId2" Type="http://schemas.openxmlformats.org/officeDocument/2006/relationships/notesSlide" Target="../notesSlides/notesSlide19.xml"/><Relationship Id="rId16" Type="http://schemas.openxmlformats.org/officeDocument/2006/relationships/hyperlink" Target="http://www.geosociety.org/gsatoday/archive/1/1/pdf/i1052-5173-1-1-sci.pdf" TargetMode="External"/><Relationship Id="rId1" Type="http://schemas.openxmlformats.org/officeDocument/2006/relationships/slideLayout" Target="../slideLayouts/slideLayout4.xml"/><Relationship Id="rId6" Type="http://schemas.openxmlformats.org/officeDocument/2006/relationships/hyperlink" Target="http://algorithmicbotany.org/papers/shells.sig92.pdf" TargetMode="External"/><Relationship Id="rId11" Type="http://schemas.openxmlformats.org/officeDocument/2006/relationships/hyperlink" Target="https://dx.doi.org/10.1142%2FS0218348X99000098" TargetMode="External"/><Relationship Id="rId5" Type="http://schemas.openxmlformats.org/officeDocument/2006/relationships/hyperlink" Target="http://www.ifp.illinois.edu/~sdickson/Julia/Zoetrope3.html" TargetMode="External"/><Relationship Id="rId15" Type="http://schemas.openxmlformats.org/officeDocument/2006/relationships/hyperlink" Target="http://developer.download.nvidia.com/presentations/2009/GDC/GDC09_D3D11Tessellation.pdf" TargetMode="External"/><Relationship Id="rId10" Type="http://schemas.openxmlformats.org/officeDocument/2006/relationships/hyperlink" Target="https://en.wikipedia.org/wiki/Digital_object_identifier" TargetMode="External"/><Relationship Id="rId4" Type="http://schemas.openxmlformats.org/officeDocument/2006/relationships/hyperlink" Target="https://books.google.com/books/about/Fractals_Everywhere.html?id=9nwoOLOMhRAC&amp;printsec=frontcover&amp;source=kp_read_button&amp;hl=en#v=onepage&amp;q&amp;f=false" TargetMode="External"/><Relationship Id="rId9" Type="http://schemas.openxmlformats.org/officeDocument/2006/relationships/hyperlink" Target="http://link.springer.com/article/10.1134%2FS0742046314010023#page-1" TargetMode="External"/><Relationship Id="rId14" Type="http://schemas.openxmlformats.org/officeDocument/2006/relationships/hyperlink" Target="http://algorithmicbotany.org/papers/abop/abop-ch8.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Physics-362 Final:</a:t>
            </a:r>
            <a:br>
              <a:rPr lang="en-US" dirty="0"/>
            </a:br>
            <a:r>
              <a:rPr lang="en-US" dirty="0">
                <a:latin typeface="Century Gothic" charset="0"/>
              </a:rPr>
              <a:t>FRACTALS: </a:t>
            </a:r>
            <a:r>
              <a:rPr lang="en-US" dirty="0"/>
              <a:t>Julia &amp; MAndLEBROT SETS</a:t>
            </a:r>
          </a:p>
        </p:txBody>
      </p:sp>
      <p:sp>
        <p:nvSpPr>
          <p:cNvPr id="3" name="Subtitle 2"/>
          <p:cNvSpPr>
            <a:spLocks noGrp="1"/>
          </p:cNvSpPr>
          <p:nvPr>
            <p:ph type="subTitle" idx="1"/>
          </p:nvPr>
        </p:nvSpPr>
        <p:spPr/>
        <p:txBody>
          <a:bodyPr/>
          <a:lstStyle/>
          <a:p>
            <a:r>
              <a:rPr lang="en-US" dirty="0" smtClean="0"/>
              <a:t>BY JAMES QUACH</a:t>
            </a:r>
          </a:p>
          <a:p>
            <a:r>
              <a:rPr lang="en-US" dirty="0" smtClean="0"/>
              <a:t>12/16/2015</a:t>
            </a:r>
            <a:endParaRPr lang="en-US" dirty="0"/>
          </a:p>
        </p:txBody>
      </p:sp>
    </p:spTree>
    <p:extLst>
      <p:ext uri="{BB962C8B-B14F-4D97-AF65-F5344CB8AC3E}">
        <p14:creationId xmlns:p14="http://schemas.microsoft.com/office/powerpoint/2010/main" val="883198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56" y="0"/>
            <a:ext cx="8534400" cy="1507067"/>
          </a:xfrm>
        </p:spPr>
        <p:txBody>
          <a:bodyPr/>
          <a:lstStyle/>
          <a:p>
            <a:r>
              <a:rPr lang="en-US" dirty="0"/>
              <a:t>Fractals in Nature: Canyons</a:t>
            </a:r>
          </a:p>
        </p:txBody>
      </p:sp>
      <p:sp>
        <p:nvSpPr>
          <p:cNvPr id="7" name="Content Placeholder 2"/>
          <p:cNvSpPr>
            <a:spLocks noGrp="1"/>
          </p:cNvSpPr>
          <p:nvPr>
            <p:ph sz="half" idx="1"/>
          </p:nvPr>
        </p:nvSpPr>
        <p:spPr>
          <a:xfrm>
            <a:off x="1063625" y="1379538"/>
            <a:ext cx="4923193" cy="4438650"/>
          </a:xfrm>
        </p:spPr>
        <p:txBody>
          <a:bodyPr/>
          <a:lstStyle/>
          <a:p>
            <a:r>
              <a:rPr lang="en-US" dirty="0"/>
              <a:t>Due to over long periods of time from soil erosions, Ravines form from a plateau resulting in formations known as canyons and they are fractals in shape.</a:t>
            </a:r>
          </a:p>
          <a:p>
            <a:endParaRPr lang="en-US" dirty="0"/>
          </a:p>
        </p:txBody>
      </p:sp>
      <p:sp>
        <p:nvSpPr>
          <p:cNvPr id="6" name="TextBox 5"/>
          <p:cNvSpPr txBox="1"/>
          <p:nvPr/>
        </p:nvSpPr>
        <p:spPr>
          <a:xfrm>
            <a:off x="6656099" y="6383790"/>
            <a:ext cx="5593340" cy="246221"/>
          </a:xfrm>
          <a:prstGeom prst="rect">
            <a:avLst/>
          </a:prstGeom>
        </p:spPr>
        <p:txBody>
          <a:bodyPr rtlCol="0" anchor="t">
            <a:spAutoFit/>
          </a:bodyPr>
          <a:lstStyle/>
          <a:p>
            <a:r>
              <a:rPr lang="en-US" sz="1000" dirty="0">
                <a:latin typeface="Century Gothic" charset="0"/>
              </a:rPr>
              <a:t>http://i.huffpost.com/gen/1585786/images/o-GRAND-CANYON-RIVER-facebook.jpg</a:t>
            </a:r>
          </a:p>
        </p:txBody>
      </p:sp>
      <p:pic>
        <p:nvPicPr>
          <p:cNvPr id="3" name="Picture 2"/>
          <p:cNvPicPr>
            <a:picLocks noChangeAspect="1"/>
          </p:cNvPicPr>
          <p:nvPr/>
        </p:nvPicPr>
        <p:blipFill>
          <a:blip r:embed="rId3"/>
          <a:stretch>
            <a:fillRect/>
          </a:stretch>
        </p:blipFill>
        <p:spPr>
          <a:xfrm>
            <a:off x="6656388" y="2200275"/>
            <a:ext cx="4806950" cy="3299891"/>
          </a:xfrm>
          <a:prstGeom prst="rect">
            <a:avLst/>
          </a:prstGeom>
        </p:spPr>
      </p:pic>
    </p:spTree>
    <p:extLst>
      <p:ext uri="{BB962C8B-B14F-4D97-AF65-F5344CB8AC3E}">
        <p14:creationId xmlns:p14="http://schemas.microsoft.com/office/powerpoint/2010/main" val="2610743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56" y="0"/>
            <a:ext cx="8534400" cy="1507067"/>
          </a:xfrm>
        </p:spPr>
        <p:txBody>
          <a:bodyPr/>
          <a:lstStyle/>
          <a:p>
            <a:r>
              <a:rPr lang="en-US" dirty="0"/>
              <a:t>Fractals in Nature: SPIRAL SHELLS</a:t>
            </a:r>
          </a:p>
        </p:txBody>
      </p:sp>
      <p:pic>
        <p:nvPicPr>
          <p:cNvPr id="4" name="Content Placeholder 3"/>
          <p:cNvPicPr>
            <a:picLocks noGrp="1" noChangeAspect="1"/>
          </p:cNvPicPr>
          <p:nvPr>
            <p:ph sz="half" idx="1"/>
          </p:nvPr>
        </p:nvPicPr>
        <p:blipFill>
          <a:blip r:embed="rId3"/>
          <a:stretch>
            <a:fillRect/>
          </a:stretch>
        </p:blipFill>
        <p:spPr>
          <a:xfrm>
            <a:off x="6976866" y="2183476"/>
            <a:ext cx="4982388" cy="3929134"/>
          </a:xfrm>
        </p:spPr>
      </p:pic>
      <p:sp>
        <p:nvSpPr>
          <p:cNvPr id="5" name="Content Placeholder 2"/>
          <p:cNvSpPr>
            <a:spLocks noGrp="1"/>
          </p:cNvSpPr>
          <p:nvPr>
            <p:ph sz="half" idx="1"/>
          </p:nvPr>
        </p:nvSpPr>
        <p:spPr>
          <a:xfrm>
            <a:off x="1063625" y="1707084"/>
            <a:ext cx="5305425" cy="4111104"/>
          </a:xfrm>
        </p:spPr>
        <p:txBody>
          <a:bodyPr/>
          <a:lstStyle/>
          <a:p>
            <a:r>
              <a:rPr lang="en-US" dirty="0"/>
              <a:t>In shells, the repeating spiral shape of seashells demonstrates a fractal pattern that is ever expanding as the shell spirals outward.</a:t>
            </a:r>
          </a:p>
        </p:txBody>
      </p:sp>
      <p:sp>
        <p:nvSpPr>
          <p:cNvPr id="6" name="TextBox 5"/>
          <p:cNvSpPr txBox="1"/>
          <p:nvPr/>
        </p:nvSpPr>
        <p:spPr>
          <a:xfrm>
            <a:off x="5818909" y="6239741"/>
            <a:ext cx="7049222" cy="246221"/>
          </a:xfrm>
          <a:prstGeom prst="rect">
            <a:avLst/>
          </a:prstGeom>
        </p:spPr>
        <p:txBody>
          <a:bodyPr rtlCol="0">
            <a:spAutoFit/>
          </a:bodyPr>
          <a:lstStyle/>
          <a:p>
            <a:r>
              <a:rPr lang="en-US" sz="1000" dirty="0"/>
              <a:t>https://s-media-cache-ak0.pinimg.com/236x/38/0e/97/380e97865083f64e970761ee83c80d74.jpg</a:t>
            </a:r>
          </a:p>
        </p:txBody>
      </p:sp>
    </p:spTree>
    <p:extLst>
      <p:ext uri="{BB962C8B-B14F-4D97-AF65-F5344CB8AC3E}">
        <p14:creationId xmlns:p14="http://schemas.microsoft.com/office/powerpoint/2010/main" val="3901905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56" y="0"/>
            <a:ext cx="8534400" cy="1507067"/>
          </a:xfrm>
        </p:spPr>
        <p:txBody>
          <a:bodyPr/>
          <a:lstStyle/>
          <a:p>
            <a:r>
              <a:rPr lang="en-US" dirty="0"/>
              <a:t>Fractals in Nature: plants</a:t>
            </a:r>
          </a:p>
        </p:txBody>
      </p:sp>
      <p:sp>
        <p:nvSpPr>
          <p:cNvPr id="3" name="Content Placeholder 2"/>
          <p:cNvSpPr>
            <a:spLocks noGrp="1"/>
          </p:cNvSpPr>
          <p:nvPr>
            <p:ph sz="half" idx="1"/>
          </p:nvPr>
        </p:nvSpPr>
        <p:spPr>
          <a:xfrm>
            <a:off x="962025" y="1495425"/>
            <a:ext cx="4591540" cy="4438650"/>
          </a:xfrm>
        </p:spPr>
        <p:txBody>
          <a:bodyPr/>
          <a:lstStyle/>
          <a:p>
            <a:r>
              <a:rPr lang="en-US" dirty="0"/>
              <a:t>The Plant Kingdom happens to have a lot of species that have fractal patterns in them. Obvious ones are trees, leaves and also broccoli. </a:t>
            </a:r>
          </a:p>
        </p:txBody>
      </p:sp>
      <p:pic>
        <p:nvPicPr>
          <p:cNvPr id="4" name="Picture 3" descr="romanesco.jpg (515×347)"/>
          <p:cNvPicPr>
            <a:picLocks noChangeAspect="1"/>
          </p:cNvPicPr>
          <p:nvPr/>
        </p:nvPicPr>
        <p:blipFill>
          <a:blip r:embed="rId3"/>
          <a:stretch>
            <a:fillRect/>
          </a:stretch>
        </p:blipFill>
        <p:spPr>
          <a:xfrm>
            <a:off x="8957380" y="4068972"/>
            <a:ext cx="2734321" cy="1850244"/>
          </a:xfrm>
          <a:prstGeom prst="rect">
            <a:avLst/>
          </a:prstGeom>
        </p:spPr>
      </p:pic>
      <p:sp>
        <p:nvSpPr>
          <p:cNvPr id="5" name="TextBox 4"/>
          <p:cNvSpPr txBox="1"/>
          <p:nvPr/>
        </p:nvSpPr>
        <p:spPr>
          <a:xfrm>
            <a:off x="6719248" y="6403075"/>
            <a:ext cx="6978555" cy="246221"/>
          </a:xfrm>
          <a:prstGeom prst="rect">
            <a:avLst/>
          </a:prstGeom>
        </p:spPr>
        <p:txBody>
          <a:bodyPr rtlCol="0">
            <a:spAutoFit/>
          </a:bodyPr>
          <a:lstStyle/>
          <a:p>
            <a:r>
              <a:rPr lang="en-US" sz="1000" dirty="0"/>
              <a:t>http://www.backyarddiva.ca/wp-content/uploads/2014/01/romanesco.jpg</a:t>
            </a:r>
          </a:p>
        </p:txBody>
      </p:sp>
      <p:pic>
        <p:nvPicPr>
          <p:cNvPr id="6" name="Picture 5" descr="2qxdx8s5-1353973852.jpg (1453×963)"/>
          <p:cNvPicPr>
            <a:picLocks noChangeAspect="1"/>
          </p:cNvPicPr>
          <p:nvPr/>
        </p:nvPicPr>
        <p:blipFill>
          <a:blip r:embed="rId4"/>
          <a:stretch>
            <a:fillRect/>
          </a:stretch>
        </p:blipFill>
        <p:spPr>
          <a:xfrm>
            <a:off x="6211305" y="4068972"/>
            <a:ext cx="2743200" cy="1818138"/>
          </a:xfrm>
          <a:prstGeom prst="rect">
            <a:avLst/>
          </a:prstGeom>
        </p:spPr>
      </p:pic>
      <p:sp>
        <p:nvSpPr>
          <p:cNvPr id="7" name="TextBox 6"/>
          <p:cNvSpPr txBox="1"/>
          <p:nvPr/>
        </p:nvSpPr>
        <p:spPr>
          <a:xfrm>
            <a:off x="3206151" y="6158660"/>
            <a:ext cx="8980653" cy="246221"/>
          </a:xfrm>
          <a:prstGeom prst="rect">
            <a:avLst/>
          </a:prstGeom>
        </p:spPr>
        <p:txBody>
          <a:bodyPr rtlCol="0">
            <a:spAutoFit/>
          </a:bodyPr>
          <a:lstStyle/>
          <a:p>
            <a:r>
              <a:rPr lang="en-US" sz="1000" dirty="0"/>
              <a:t>https://62e528761d0685343e1c-f3d1b99a743ffa4142d9d7f1978d9686.ssl.cf2.rackcdn.com/files/18022/area14mp/2qxdx8s5-1353973852.jpg</a:t>
            </a:r>
          </a:p>
        </p:txBody>
      </p:sp>
      <p:pic>
        <p:nvPicPr>
          <p:cNvPr id="9" name="Picture 8"/>
          <p:cNvPicPr>
            <a:picLocks noChangeAspect="1"/>
          </p:cNvPicPr>
          <p:nvPr/>
        </p:nvPicPr>
        <p:blipFill>
          <a:blip r:embed="rId5"/>
          <a:stretch>
            <a:fillRect/>
          </a:stretch>
        </p:blipFill>
        <p:spPr>
          <a:xfrm>
            <a:off x="7534022" y="998846"/>
            <a:ext cx="4159787" cy="3131023"/>
          </a:xfrm>
          <a:prstGeom prst="rect">
            <a:avLst/>
          </a:prstGeom>
        </p:spPr>
      </p:pic>
      <p:sp>
        <p:nvSpPr>
          <p:cNvPr id="10" name="TextBox 9"/>
          <p:cNvSpPr txBox="1"/>
          <p:nvPr/>
        </p:nvSpPr>
        <p:spPr>
          <a:xfrm>
            <a:off x="5609230" y="5923651"/>
            <a:ext cx="7215116" cy="246221"/>
          </a:xfrm>
          <a:prstGeom prst="rect">
            <a:avLst/>
          </a:prstGeom>
        </p:spPr>
        <p:txBody>
          <a:bodyPr rtlCol="0">
            <a:spAutoFit/>
          </a:bodyPr>
          <a:lstStyle/>
          <a:p>
            <a:r>
              <a:rPr lang="en-US" sz="1000" dirty="0"/>
              <a:t>https://upload.wikimedia.org/wikipedia/commons/4/42/Branches_of_a_tree.JPG</a:t>
            </a:r>
          </a:p>
        </p:txBody>
      </p:sp>
    </p:spTree>
    <p:extLst>
      <p:ext uri="{BB962C8B-B14F-4D97-AF65-F5344CB8AC3E}">
        <p14:creationId xmlns:p14="http://schemas.microsoft.com/office/powerpoint/2010/main" val="344333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941" y="464250"/>
            <a:ext cx="8534400" cy="1507067"/>
          </a:xfrm>
        </p:spPr>
        <p:txBody>
          <a:bodyPr/>
          <a:lstStyle/>
          <a:p>
            <a:r>
              <a:rPr lang="en-US" dirty="0"/>
              <a:t>APPLICATIONS of FRACTALS: ART </a:t>
            </a:r>
          </a:p>
        </p:txBody>
      </p:sp>
      <p:sp>
        <p:nvSpPr>
          <p:cNvPr id="4" name="Content Placeholder 3"/>
          <p:cNvSpPr>
            <a:spLocks noGrp="1"/>
          </p:cNvSpPr>
          <p:nvPr>
            <p:ph sz="half" idx="2"/>
          </p:nvPr>
        </p:nvSpPr>
        <p:spPr>
          <a:xfrm>
            <a:off x="1234041" y="1973873"/>
            <a:ext cx="4934479" cy="3615266"/>
          </a:xfrm>
        </p:spPr>
        <p:txBody>
          <a:bodyPr/>
          <a:lstStyle/>
          <a:p>
            <a:r>
              <a:rPr lang="en-US" dirty="0"/>
              <a:t>Fractals happen to have many applications in real life. Art is by far the most obvious one. Fractal patterns are used and to make beautiful works of art throughout the ages. One such example is the use of mosaics as shown on the right.</a:t>
            </a:r>
          </a:p>
        </p:txBody>
      </p:sp>
      <p:pic>
        <p:nvPicPr>
          <p:cNvPr id="9" name="Picture 8"/>
          <p:cNvPicPr>
            <a:picLocks noChangeAspect="1"/>
          </p:cNvPicPr>
          <p:nvPr/>
        </p:nvPicPr>
        <p:blipFill>
          <a:blip r:embed="rId3"/>
          <a:stretch>
            <a:fillRect/>
          </a:stretch>
        </p:blipFill>
        <p:spPr>
          <a:xfrm>
            <a:off x="6962317" y="2309970"/>
            <a:ext cx="4575408" cy="3072542"/>
          </a:xfrm>
          <a:prstGeom prst="rect">
            <a:avLst/>
          </a:prstGeom>
        </p:spPr>
      </p:pic>
      <p:sp>
        <p:nvSpPr>
          <p:cNvPr id="10" name="TextBox 9"/>
          <p:cNvSpPr txBox="1"/>
          <p:nvPr/>
        </p:nvSpPr>
        <p:spPr>
          <a:xfrm>
            <a:off x="4326646" y="6364130"/>
            <a:ext cx="8160659" cy="400110"/>
          </a:xfrm>
          <a:prstGeom prst="rect">
            <a:avLst/>
          </a:prstGeom>
        </p:spPr>
        <p:txBody>
          <a:bodyPr rtlCol="0">
            <a:spAutoFit/>
          </a:bodyPr>
          <a:lstStyle/>
          <a:p>
            <a:endParaRPr lang="en-US" sz="1000" dirty="0"/>
          </a:p>
          <a:p>
            <a:r>
              <a:rPr lang="en-US" sz="1000" dirty="0"/>
              <a:t>http://etc.usf.edu/clippix/pix/Cefal-cathedral-mosaics-north-wall-of-choir-Sts-Gregory-Augustine-and-Silvester_medium.jpg</a:t>
            </a:r>
          </a:p>
        </p:txBody>
      </p:sp>
    </p:spTree>
    <p:extLst>
      <p:ext uri="{BB962C8B-B14F-4D97-AF65-F5344CB8AC3E}">
        <p14:creationId xmlns:p14="http://schemas.microsoft.com/office/powerpoint/2010/main" val="1204402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941" y="464250"/>
            <a:ext cx="8534400" cy="1507067"/>
          </a:xfrm>
        </p:spPr>
        <p:txBody>
          <a:bodyPr/>
          <a:lstStyle/>
          <a:p>
            <a:r>
              <a:rPr lang="en-US" dirty="0"/>
              <a:t>APPLICATIONS of FRACTALS: Fractal attenae</a:t>
            </a:r>
          </a:p>
        </p:txBody>
      </p:sp>
      <p:sp>
        <p:nvSpPr>
          <p:cNvPr id="3" name="Content Placeholder 2"/>
          <p:cNvSpPr>
            <a:spLocks noGrp="1"/>
          </p:cNvSpPr>
          <p:nvPr>
            <p:ph sz="half" idx="1"/>
          </p:nvPr>
        </p:nvSpPr>
        <p:spPr>
          <a:xfrm>
            <a:off x="1058863" y="2041168"/>
            <a:ext cx="4938712" cy="4208820"/>
          </a:xfrm>
        </p:spPr>
        <p:txBody>
          <a:bodyPr/>
          <a:lstStyle/>
          <a:p>
            <a:r>
              <a:rPr lang="en-US" dirty="0"/>
              <a:t>The shape of fractals are what makes the antennae of wireless devices such as cellphones, laptops, and etc to possibly communicate wirelessly.</a:t>
            </a:r>
          </a:p>
          <a:p>
            <a:r>
              <a:rPr lang="en-US" dirty="0"/>
              <a:t>It is the self-similar shape of the antenna that allows it to function invariant of antenna frequency and bandwidth.</a:t>
            </a:r>
          </a:p>
        </p:txBody>
      </p:sp>
      <p:pic>
        <p:nvPicPr>
          <p:cNvPr id="5" name="Content Placeholder 4"/>
          <p:cNvPicPr>
            <a:picLocks noGrp="1" noChangeAspect="1"/>
          </p:cNvPicPr>
          <p:nvPr>
            <p:ph sz="half" idx="2"/>
          </p:nvPr>
        </p:nvPicPr>
        <p:blipFill>
          <a:blip r:embed="rId3"/>
          <a:stretch>
            <a:fillRect/>
          </a:stretch>
        </p:blipFill>
        <p:spPr>
          <a:xfrm>
            <a:off x="6392680" y="2057958"/>
            <a:ext cx="4608695" cy="3553855"/>
          </a:xfrm>
        </p:spPr>
      </p:pic>
      <p:sp>
        <p:nvSpPr>
          <p:cNvPr id="4" name="TextBox 3"/>
          <p:cNvSpPr txBox="1"/>
          <p:nvPr/>
        </p:nvSpPr>
        <p:spPr>
          <a:xfrm>
            <a:off x="6172921" y="5845175"/>
            <a:ext cx="5328517" cy="246221"/>
          </a:xfrm>
          <a:prstGeom prst="rect">
            <a:avLst/>
          </a:prstGeom>
        </p:spPr>
        <p:txBody>
          <a:bodyPr rtlCol="0">
            <a:spAutoFit/>
          </a:bodyPr>
          <a:lstStyle/>
          <a:p>
            <a:r>
              <a:rPr lang="en-US" sz="1000" dirty="0"/>
              <a:t>http://fractalfoundation.org/OFCA/cell_antenna.jpg</a:t>
            </a:r>
          </a:p>
        </p:txBody>
      </p:sp>
    </p:spTree>
    <p:extLst>
      <p:ext uri="{BB962C8B-B14F-4D97-AF65-F5344CB8AC3E}">
        <p14:creationId xmlns:p14="http://schemas.microsoft.com/office/powerpoint/2010/main" val="2594602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941" y="464250"/>
            <a:ext cx="8534400" cy="1507067"/>
          </a:xfrm>
        </p:spPr>
        <p:txBody>
          <a:bodyPr/>
          <a:lstStyle/>
          <a:p>
            <a:r>
              <a:rPr lang="en-US" dirty="0"/>
              <a:t>APPLICATIONS of FRACTALS: SUSPENSION Cables</a:t>
            </a:r>
          </a:p>
        </p:txBody>
      </p:sp>
      <p:pic>
        <p:nvPicPr>
          <p:cNvPr id="5" name="Content Placeholder 4"/>
          <p:cNvPicPr>
            <a:picLocks noGrp="1" noChangeAspect="1"/>
          </p:cNvPicPr>
          <p:nvPr>
            <p:ph sz="half" idx="1"/>
          </p:nvPr>
        </p:nvPicPr>
        <p:blipFill>
          <a:blip r:embed="rId3"/>
          <a:stretch>
            <a:fillRect/>
          </a:stretch>
        </p:blipFill>
        <p:spPr>
          <a:xfrm>
            <a:off x="7138988" y="1256868"/>
            <a:ext cx="4429125" cy="3150032"/>
          </a:xfrm>
        </p:spPr>
      </p:pic>
      <p:sp>
        <p:nvSpPr>
          <p:cNvPr id="4" name="Content Placeholder 3"/>
          <p:cNvSpPr>
            <a:spLocks noGrp="1"/>
          </p:cNvSpPr>
          <p:nvPr>
            <p:ph sz="half" idx="2"/>
          </p:nvPr>
        </p:nvSpPr>
        <p:spPr>
          <a:xfrm>
            <a:off x="1225169" y="1973873"/>
            <a:ext cx="4934479" cy="3615266"/>
          </a:xfrm>
        </p:spPr>
        <p:txBody>
          <a:bodyPr/>
          <a:lstStyle/>
          <a:p>
            <a:r>
              <a:rPr lang="en-US" dirty="0"/>
              <a:t>In modern suspension bridges, steel cables that suspend the bridge are consisted of repetitive strands of cable wrapped in a spiral increases the tensile strength of the cable. This allows the suspension bridge to bear a much greater payload.</a:t>
            </a:r>
          </a:p>
        </p:txBody>
      </p:sp>
      <p:pic>
        <p:nvPicPr>
          <p:cNvPr id="6" name="Picture 5"/>
          <p:cNvPicPr>
            <a:picLocks noChangeAspect="1"/>
          </p:cNvPicPr>
          <p:nvPr/>
        </p:nvPicPr>
        <p:blipFill>
          <a:blip r:embed="rId4"/>
          <a:stretch>
            <a:fillRect/>
          </a:stretch>
        </p:blipFill>
        <p:spPr>
          <a:xfrm>
            <a:off x="7138988" y="4405509"/>
            <a:ext cx="3817674" cy="1454150"/>
          </a:xfrm>
          <a:prstGeom prst="rect">
            <a:avLst/>
          </a:prstGeom>
        </p:spPr>
      </p:pic>
      <p:sp>
        <p:nvSpPr>
          <p:cNvPr id="7" name="TextBox 6"/>
          <p:cNvSpPr txBox="1"/>
          <p:nvPr/>
        </p:nvSpPr>
        <p:spPr>
          <a:xfrm>
            <a:off x="7327777" y="6246030"/>
            <a:ext cx="4539576" cy="246063"/>
          </a:xfrm>
          <a:prstGeom prst="rect">
            <a:avLst/>
          </a:prstGeom>
        </p:spPr>
        <p:txBody>
          <a:bodyPr rtlCol="0">
            <a:spAutoFit/>
          </a:bodyPr>
          <a:lstStyle/>
          <a:p>
            <a:r>
              <a:rPr lang="en-US" sz="1000" dirty="0"/>
              <a:t>http://fractalfoundation.org/OFCA/CableFractal.jpg</a:t>
            </a:r>
          </a:p>
        </p:txBody>
      </p:sp>
      <p:sp>
        <p:nvSpPr>
          <p:cNvPr id="8" name="TextBox 7"/>
          <p:cNvSpPr txBox="1"/>
          <p:nvPr/>
        </p:nvSpPr>
        <p:spPr>
          <a:xfrm>
            <a:off x="7327777" y="6490445"/>
            <a:ext cx="5931477" cy="246221"/>
          </a:xfrm>
          <a:prstGeom prst="rect">
            <a:avLst/>
          </a:prstGeom>
        </p:spPr>
        <p:txBody>
          <a:bodyPr rtlCol="0">
            <a:spAutoFit/>
          </a:bodyPr>
          <a:lstStyle/>
          <a:p>
            <a:r>
              <a:rPr lang="en-US" sz="1000" dirty="0"/>
              <a:t>http://fractalfoundation.org/OFCA/WireRope.jpg</a:t>
            </a:r>
          </a:p>
        </p:txBody>
      </p:sp>
    </p:spTree>
    <p:extLst>
      <p:ext uri="{BB962C8B-B14F-4D97-AF65-F5344CB8AC3E}">
        <p14:creationId xmlns:p14="http://schemas.microsoft.com/office/powerpoint/2010/main" val="1623625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941" y="464250"/>
            <a:ext cx="8534400" cy="1507067"/>
          </a:xfrm>
        </p:spPr>
        <p:txBody>
          <a:bodyPr/>
          <a:lstStyle/>
          <a:p>
            <a:r>
              <a:rPr lang="en-US" dirty="0"/>
              <a:t>APPLICATIONS of FRACTALS: COMPUTER GRAPHICS</a:t>
            </a:r>
          </a:p>
        </p:txBody>
      </p:sp>
      <p:sp>
        <p:nvSpPr>
          <p:cNvPr id="3" name="Content Placeholder 2"/>
          <p:cNvSpPr>
            <a:spLocks noGrp="1"/>
          </p:cNvSpPr>
          <p:nvPr>
            <p:ph sz="half" idx="1"/>
          </p:nvPr>
        </p:nvSpPr>
        <p:spPr>
          <a:xfrm>
            <a:off x="1058863" y="2041525"/>
            <a:ext cx="4938712" cy="3685168"/>
          </a:xfrm>
        </p:spPr>
        <p:txBody>
          <a:bodyPr/>
          <a:lstStyle/>
          <a:p>
            <a:r>
              <a:rPr lang="en-US" dirty="0"/>
              <a:t>The use of fractals in graphics algorithms generates greater samples of smaller polygons out of subdividing larger polygons by tiling. This effect is known as </a:t>
            </a:r>
            <a:r>
              <a:rPr lang="en-US" b="1" dirty="0"/>
              <a:t>Tessellation</a:t>
            </a:r>
            <a:r>
              <a:rPr lang="en-US" dirty="0"/>
              <a:t>.</a:t>
            </a:r>
          </a:p>
          <a:p>
            <a:r>
              <a:rPr lang="en-US" dirty="0"/>
              <a:t>The greater amount of sampling helps improves the smoothness of the surface of an rendered object and enhances photorealism. </a:t>
            </a:r>
          </a:p>
        </p:txBody>
      </p:sp>
      <p:pic>
        <p:nvPicPr>
          <p:cNvPr id="6" name="Content Placeholder 5"/>
          <p:cNvPicPr>
            <a:picLocks noGrp="1" noChangeAspect="1"/>
          </p:cNvPicPr>
          <p:nvPr>
            <p:ph sz="half" idx="2"/>
          </p:nvPr>
        </p:nvPicPr>
        <p:blipFill>
          <a:blip r:embed="rId3"/>
          <a:stretch>
            <a:fillRect/>
          </a:stretch>
        </p:blipFill>
        <p:spPr>
          <a:xfrm>
            <a:off x="6352285" y="2529612"/>
            <a:ext cx="4933950" cy="2436137"/>
          </a:xfrm>
        </p:spPr>
      </p:pic>
      <p:sp>
        <p:nvSpPr>
          <p:cNvPr id="4" name="TextBox 3"/>
          <p:cNvSpPr txBox="1"/>
          <p:nvPr/>
        </p:nvSpPr>
        <p:spPr>
          <a:xfrm>
            <a:off x="5164960" y="6358269"/>
            <a:ext cx="7718425" cy="246221"/>
          </a:xfrm>
          <a:prstGeom prst="rect">
            <a:avLst/>
          </a:prstGeom>
        </p:spPr>
        <p:txBody>
          <a:bodyPr rtlCol="0">
            <a:spAutoFit/>
          </a:bodyPr>
          <a:lstStyle/>
          <a:p>
            <a:r>
              <a:rPr lang="en-US" sz="1000" dirty="0"/>
              <a:t>https://qph.is.quoracdn.net/main-qimg-67fe1eb1fd7eb2fe7b297080333af8b1?convert_to_webp=true</a:t>
            </a:r>
          </a:p>
        </p:txBody>
      </p:sp>
    </p:spTree>
    <p:extLst>
      <p:ext uri="{BB962C8B-B14F-4D97-AF65-F5344CB8AC3E}">
        <p14:creationId xmlns:p14="http://schemas.microsoft.com/office/powerpoint/2010/main" val="2073786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941" y="464250"/>
            <a:ext cx="8534400" cy="1507067"/>
          </a:xfrm>
        </p:spPr>
        <p:txBody>
          <a:bodyPr/>
          <a:lstStyle/>
          <a:p>
            <a:r>
              <a:rPr lang="en-US" dirty="0"/>
              <a:t>APPLICATIONS of FRACTALS: Digital Camouflage uniforms</a:t>
            </a:r>
          </a:p>
        </p:txBody>
      </p:sp>
      <p:pic>
        <p:nvPicPr>
          <p:cNvPr id="5" name="Content Placeholder 4"/>
          <p:cNvPicPr>
            <a:picLocks noGrp="1" noChangeAspect="1"/>
          </p:cNvPicPr>
          <p:nvPr>
            <p:ph sz="half" idx="1"/>
          </p:nvPr>
        </p:nvPicPr>
        <p:blipFill>
          <a:blip r:embed="rId3"/>
          <a:stretch>
            <a:fillRect/>
          </a:stretch>
        </p:blipFill>
        <p:spPr>
          <a:xfrm>
            <a:off x="7308667" y="2111125"/>
            <a:ext cx="4390512" cy="2927539"/>
          </a:xfrm>
        </p:spPr>
      </p:pic>
      <p:sp>
        <p:nvSpPr>
          <p:cNvPr id="4" name="Content Placeholder 3"/>
          <p:cNvSpPr>
            <a:spLocks noGrp="1"/>
          </p:cNvSpPr>
          <p:nvPr>
            <p:ph sz="half" idx="2"/>
          </p:nvPr>
        </p:nvSpPr>
        <p:spPr>
          <a:xfrm>
            <a:off x="1480653" y="1973873"/>
            <a:ext cx="4934479" cy="3615266"/>
          </a:xfrm>
        </p:spPr>
        <p:txBody>
          <a:bodyPr/>
          <a:lstStyle/>
          <a:p>
            <a:r>
              <a:rPr lang="en-US" dirty="0"/>
              <a:t>The use of fractals in digital camouflage uniforms have aided in provided a greater concealment within the respective environment than that of earlier uniforms in the past. This in turn provides greater survivability in the battlefield.</a:t>
            </a:r>
          </a:p>
        </p:txBody>
      </p:sp>
      <p:sp>
        <p:nvSpPr>
          <p:cNvPr id="7" name="TextBox 6"/>
          <p:cNvSpPr txBox="1"/>
          <p:nvPr/>
        </p:nvSpPr>
        <p:spPr>
          <a:xfrm>
            <a:off x="7121059" y="6440480"/>
            <a:ext cx="5493179" cy="246221"/>
          </a:xfrm>
          <a:prstGeom prst="rect">
            <a:avLst/>
          </a:prstGeom>
        </p:spPr>
        <p:txBody>
          <a:bodyPr wrap="square" rtlCol="0">
            <a:spAutoFit/>
          </a:bodyPr>
          <a:lstStyle/>
          <a:p>
            <a:r>
              <a:rPr lang="en-US" sz="1000" dirty="0"/>
              <a:t>https://upload.wikimedia.org/wikipedia/commons/9/9e/Marines_MARPAT.JPG</a:t>
            </a:r>
          </a:p>
        </p:txBody>
      </p:sp>
    </p:spTree>
    <p:extLst>
      <p:ext uri="{BB962C8B-B14F-4D97-AF65-F5344CB8AC3E}">
        <p14:creationId xmlns:p14="http://schemas.microsoft.com/office/powerpoint/2010/main" val="1031638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434" y="68195"/>
            <a:ext cx="8534400" cy="1507067"/>
          </a:xfrm>
        </p:spPr>
        <p:txBody>
          <a:bodyPr/>
          <a:lstStyle/>
          <a:p>
            <a:r>
              <a:rPr lang="en-US" dirty="0"/>
              <a:t>CONCLUSION:</a:t>
            </a:r>
          </a:p>
        </p:txBody>
      </p:sp>
      <p:sp>
        <p:nvSpPr>
          <p:cNvPr id="4" name="Content Placeholder 3"/>
          <p:cNvSpPr>
            <a:spLocks noGrp="1"/>
          </p:cNvSpPr>
          <p:nvPr>
            <p:ph sz="half" idx="2"/>
          </p:nvPr>
        </p:nvSpPr>
        <p:spPr>
          <a:xfrm>
            <a:off x="753979" y="1875902"/>
            <a:ext cx="10583531" cy="3615266"/>
          </a:xfrm>
        </p:spPr>
        <p:txBody>
          <a:bodyPr>
            <a:normAutofit/>
          </a:bodyPr>
          <a:lstStyle/>
          <a:p>
            <a:r>
              <a:rPr lang="en-US" dirty="0"/>
              <a:t>Fractals are a rough geometric shape and phenomenon that exhibits a repeating pattern at virtually every scale. This phenomenon is also known as a self-similar pattern. Fractal patterns have been found almost everywhere in nature, and have profound applications in art, science and technology alike. Fractals have been a fascinating subject for me to study as a final research project topic.</a:t>
            </a:r>
          </a:p>
        </p:txBody>
      </p:sp>
    </p:spTree>
    <p:extLst>
      <p:ext uri="{BB962C8B-B14F-4D97-AF65-F5344CB8AC3E}">
        <p14:creationId xmlns:p14="http://schemas.microsoft.com/office/powerpoint/2010/main" val="283373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2593" y="-160645"/>
            <a:ext cx="8534400" cy="1507067"/>
          </a:xfrm>
        </p:spPr>
        <p:txBody>
          <a:bodyPr/>
          <a:lstStyle/>
          <a:p>
            <a:r>
              <a:rPr lang="en-US" dirty="0"/>
              <a:t>References:</a:t>
            </a:r>
          </a:p>
        </p:txBody>
      </p:sp>
      <p:sp>
        <p:nvSpPr>
          <p:cNvPr id="3" name="Content Placeholder 2"/>
          <p:cNvSpPr>
            <a:spLocks noGrp="1"/>
          </p:cNvSpPr>
          <p:nvPr>
            <p:ph sz="half" idx="1"/>
          </p:nvPr>
        </p:nvSpPr>
        <p:spPr>
          <a:xfrm>
            <a:off x="416056" y="1044003"/>
            <a:ext cx="11712444" cy="5420297"/>
          </a:xfrm>
        </p:spPr>
        <p:txBody>
          <a:bodyPr>
            <a:normAutofit fontScale="55000" lnSpcReduction="20000"/>
          </a:bodyPr>
          <a:lstStyle/>
          <a:p>
            <a:r>
              <a:rPr lang="en-US" b="1" dirty="0"/>
              <a:t>Alfred, P. (1998, August 10). The Mandelbrot Set. Retrieved from </a:t>
            </a:r>
            <a:r>
              <a:rPr lang="en-US" b="1" u="sng" dirty="0">
                <a:hlinkClick r:id="rId3"/>
              </a:rPr>
              <a:t>http://www.math.utah.edu/~pa/math/mandelbrot/mandelbrot.html</a:t>
            </a:r>
            <a:endParaRPr lang="en-US" dirty="0"/>
          </a:p>
          <a:p>
            <a:r>
              <a:rPr lang="en-US" b="1" dirty="0" err="1"/>
              <a:t>Barnsley</a:t>
            </a:r>
            <a:r>
              <a:rPr lang="en-US" b="1" dirty="0"/>
              <a:t>, M., &amp; Rising, H. (1993). </a:t>
            </a:r>
            <a:r>
              <a:rPr lang="en-US" b="1" i="1" dirty="0"/>
              <a:t>Fractals everywhere</a:t>
            </a:r>
            <a:r>
              <a:rPr lang="en-US" b="1" dirty="0"/>
              <a:t> (2nd ed.). San Diego, Calif.: Academic Press. </a:t>
            </a:r>
            <a:r>
              <a:rPr lang="en-US" b="1" u="sng" dirty="0" smtClean="0">
                <a:hlinkClick r:id="rId4"/>
              </a:rPr>
              <a:t>https</a:t>
            </a:r>
            <a:r>
              <a:rPr lang="en-US" b="1" u="sng" dirty="0">
                <a:hlinkClick r:id="rId4"/>
              </a:rPr>
              <a:t>://books.google.com/books/about/Fractals_Everywhere.html?id=9nwoOLOMhRAC&amp;printsec=frontcover&amp;source=kp_read_button&amp;hl=en#v=onepage&amp;q&amp;f=false</a:t>
            </a:r>
            <a:endParaRPr lang="en-US" dirty="0"/>
          </a:p>
          <a:p>
            <a:r>
              <a:rPr lang="en-US" b="1" dirty="0"/>
              <a:t>Dickson, S. (</a:t>
            </a:r>
            <a:r>
              <a:rPr lang="en-US" b="1" dirty="0" err="1"/>
              <a:t>n.d.</a:t>
            </a:r>
            <a:r>
              <a:rPr lang="en-US" b="1" dirty="0"/>
              <a:t>). 4D Zoetrope of the Quaternion Julia Set. Retrieved December 9, 2015, from </a:t>
            </a:r>
            <a:r>
              <a:rPr lang="en-US" b="1" u="sng" dirty="0">
                <a:hlinkClick r:id="rId5"/>
              </a:rPr>
              <a:t>http://www.ifp.illinois.edu/~sdickson/Julia/Zoetrope3.html</a:t>
            </a:r>
            <a:endParaRPr lang="en-US" dirty="0"/>
          </a:p>
          <a:p>
            <a:r>
              <a:rPr lang="en-US" b="1" dirty="0"/>
              <a:t>Fowler, D., </a:t>
            </a:r>
            <a:r>
              <a:rPr lang="en-US" b="1" dirty="0" err="1"/>
              <a:t>Meinhardt</a:t>
            </a:r>
            <a:r>
              <a:rPr lang="en-US" b="1" dirty="0"/>
              <a:t>, H., &amp; </a:t>
            </a:r>
            <a:r>
              <a:rPr lang="en-US" b="1" dirty="0" err="1"/>
              <a:t>Prusinkiewicz</a:t>
            </a:r>
            <a:r>
              <a:rPr lang="en-US" b="1" dirty="0"/>
              <a:t>, P. (1992). </a:t>
            </a:r>
            <a:r>
              <a:rPr lang="en-US" b="1" i="1" dirty="0"/>
              <a:t>Modeling Seashells,</a:t>
            </a:r>
            <a:r>
              <a:rPr lang="en-US" b="1" dirty="0"/>
              <a:t> 10-10. From </a:t>
            </a:r>
            <a:r>
              <a:rPr lang="en-US" b="1" u="sng" dirty="0">
                <a:hlinkClick r:id="rId6"/>
              </a:rPr>
              <a:t>http://algorithmicbotany.org/papers/shells.sig92.pdf</a:t>
            </a:r>
            <a:endParaRPr lang="en-US" dirty="0"/>
          </a:p>
          <a:p>
            <a:r>
              <a:rPr lang="en-US" b="1" dirty="0"/>
              <a:t>Fractal Applications- Cables and Bridges. (</a:t>
            </a:r>
            <a:r>
              <a:rPr lang="en-US" b="1" dirty="0" err="1"/>
              <a:t>n.d.</a:t>
            </a:r>
            <a:r>
              <a:rPr lang="en-US" b="1" dirty="0"/>
              <a:t>). Retrieved from </a:t>
            </a:r>
            <a:r>
              <a:rPr lang="en-US" b="1" u="sng" dirty="0">
                <a:hlinkClick r:id="rId7"/>
              </a:rPr>
              <a:t>http://fractalfoundation.org/OFC/OFC-12-1.html</a:t>
            </a:r>
            <a:endParaRPr lang="en-US" dirty="0"/>
          </a:p>
          <a:p>
            <a:r>
              <a:rPr lang="en-US" b="1" dirty="0"/>
              <a:t>Fractal Art: Beauty and Mathematics - Mathematical Imagery Presented by the American Mathematical Society (Fractal Art: Beauty and Mathematics - Mathematical Imagery Presented by the American Mathematical Society)</a:t>
            </a:r>
          </a:p>
          <a:p>
            <a:r>
              <a:rPr lang="en-US" b="1" u="sng" dirty="0">
                <a:hlinkClick r:id="rId8"/>
              </a:rPr>
              <a:t>http://www.ams.org/mathimagery/thumbnails.php?album=13</a:t>
            </a:r>
            <a:endParaRPr lang="en-US" dirty="0"/>
          </a:p>
          <a:p>
            <a:r>
              <a:rPr lang="en-US" b="1" dirty="0" err="1"/>
              <a:t>Gusev</a:t>
            </a:r>
            <a:r>
              <a:rPr lang="en-US" b="1" dirty="0"/>
              <a:t>, A. (2014). The fractal structure of the sequence of volcanic eruptions worldwide: Order clustering of events and episodic discharge of material. </a:t>
            </a:r>
            <a:r>
              <a:rPr lang="en-US" b="1" i="1" dirty="0"/>
              <a:t>J. </a:t>
            </a:r>
            <a:r>
              <a:rPr lang="en-US" b="1" i="1" dirty="0" err="1"/>
              <a:t>Volcanolog</a:t>
            </a:r>
            <a:r>
              <a:rPr lang="en-US" b="1" i="1" dirty="0"/>
              <a:t>. </a:t>
            </a:r>
            <a:r>
              <a:rPr lang="en-US" b="1" i="1" dirty="0" err="1"/>
              <a:t>Seismol</a:t>
            </a:r>
            <a:r>
              <a:rPr lang="en-US" b="1" i="1" dirty="0"/>
              <a:t>. Journal of Volcanology and Seismology,</a:t>
            </a:r>
            <a:r>
              <a:rPr lang="en-US" b="1" dirty="0"/>
              <a:t> 34-53. Retrieved December 16, 2015, from </a:t>
            </a:r>
            <a:r>
              <a:rPr lang="en-US" b="1" u="sng" dirty="0">
                <a:hlinkClick r:id="rId9"/>
              </a:rPr>
              <a:t>http://</a:t>
            </a:r>
            <a:r>
              <a:rPr lang="en-US" b="1" u="sng" dirty="0" smtClean="0">
                <a:hlinkClick r:id="rId9"/>
              </a:rPr>
              <a:t>link.springer.com/article/10.1134%2FS0742046314010023#page-1</a:t>
            </a:r>
            <a:endParaRPr lang="en-US" dirty="0"/>
          </a:p>
          <a:p>
            <a:r>
              <a:rPr lang="en-US" b="1" dirty="0" err="1"/>
              <a:t>Hohlfeld</a:t>
            </a:r>
            <a:r>
              <a:rPr lang="en-US" b="1" dirty="0"/>
              <a:t>, Robert G.; Cohen, Nathan (1999). "Self-similarity and the geometric requirements for frequency independence in </a:t>
            </a:r>
            <a:r>
              <a:rPr lang="en-US" b="1" dirty="0" err="1"/>
              <a:t>Antennae".</a:t>
            </a:r>
            <a:r>
              <a:rPr lang="en-US" b="1" i="1" dirty="0" err="1"/>
              <a:t>Fractals</a:t>
            </a:r>
            <a:r>
              <a:rPr lang="en-US" b="1" dirty="0"/>
              <a:t> 7 (1): 79–84. </a:t>
            </a:r>
            <a:r>
              <a:rPr lang="en-US" b="1" u="sng" dirty="0">
                <a:hlinkClick r:id="rId10"/>
              </a:rPr>
              <a:t>doi</a:t>
            </a:r>
            <a:r>
              <a:rPr lang="en-US" b="1" dirty="0"/>
              <a:t>:</a:t>
            </a:r>
            <a:r>
              <a:rPr lang="en-US" b="1" u="sng" dirty="0">
                <a:hlinkClick r:id="rId11"/>
              </a:rPr>
              <a:t>10.1142/S0218348X99000098</a:t>
            </a:r>
            <a:endParaRPr lang="en-US" dirty="0"/>
          </a:p>
          <a:p>
            <a:r>
              <a:rPr lang="en-US" b="1" dirty="0"/>
              <a:t>Joyce, D. (2003). Julia and Mandelbrot Sets. Retrieved November 30, 2015, from </a:t>
            </a:r>
            <a:r>
              <a:rPr lang="en-US" b="1" u="sng" dirty="0">
                <a:hlinkClick r:id="rId12"/>
              </a:rPr>
              <a:t>http://aleph0.clarku.edu/~djoyce/julia/julia.html</a:t>
            </a:r>
            <a:endParaRPr lang="en-US" dirty="0"/>
          </a:p>
          <a:p>
            <a:r>
              <a:rPr lang="en-US" b="1" dirty="0"/>
              <a:t>O'Neill, T., &amp; Cramer, G. (2005). The Science of Digital Camouflage Design. Retrieved from </a:t>
            </a:r>
            <a:r>
              <a:rPr lang="en-US" b="1" u="sng" dirty="0">
                <a:hlinkClick r:id="rId13"/>
              </a:rPr>
              <a:t>http://hyperstealth.com/digital-design/index.htm</a:t>
            </a:r>
            <a:r>
              <a:rPr lang="en-US" b="1" dirty="0"/>
              <a:t> </a:t>
            </a:r>
            <a:endParaRPr lang="en-US" dirty="0"/>
          </a:p>
          <a:p>
            <a:r>
              <a:rPr lang="en-US" b="1" dirty="0" err="1"/>
              <a:t>Prusinkiewicz</a:t>
            </a:r>
            <a:r>
              <a:rPr lang="en-US" b="1" dirty="0"/>
              <a:t>, P., &amp; </a:t>
            </a:r>
            <a:r>
              <a:rPr lang="en-US" b="1" dirty="0" err="1"/>
              <a:t>Lindenmayer</a:t>
            </a:r>
            <a:r>
              <a:rPr lang="en-US" b="1" dirty="0"/>
              <a:t>, A. (2004). Chapter 8 - Fractal properties of plants. In </a:t>
            </a:r>
            <a:r>
              <a:rPr lang="en-US" b="1" i="1" dirty="0"/>
              <a:t>The Algorithmic Beauty of Plants</a:t>
            </a:r>
            <a:r>
              <a:rPr lang="en-US" b="1" dirty="0"/>
              <a:t> (pp. 175-190). New York: Springer-</a:t>
            </a:r>
            <a:r>
              <a:rPr lang="en-US" b="1" dirty="0" err="1"/>
              <a:t>Verlag</a:t>
            </a:r>
            <a:r>
              <a:rPr lang="en-US" b="1" dirty="0"/>
              <a:t>. </a:t>
            </a:r>
            <a:r>
              <a:rPr lang="en-US" b="1" u="sng" dirty="0">
                <a:hlinkClick r:id="rId14"/>
              </a:rPr>
              <a:t>http://algorithmicbotany.org/papers/abop/abop-ch8.pdf</a:t>
            </a:r>
            <a:endParaRPr lang="en-US" dirty="0"/>
          </a:p>
          <a:p>
            <a:r>
              <a:rPr lang="en-US" b="1" dirty="0"/>
              <a:t>Tariq, Sara.(2009). </a:t>
            </a:r>
            <a:r>
              <a:rPr lang="en-US" b="1" u="sng" dirty="0">
                <a:hlinkClick r:id="rId15"/>
              </a:rPr>
              <a:t>"D3D11 Tessellation"</a:t>
            </a:r>
            <a:r>
              <a:rPr lang="en-US" b="1" dirty="0"/>
              <a:t> (PDF). </a:t>
            </a:r>
            <a:r>
              <a:rPr lang="en-US" b="1" dirty="0" err="1"/>
              <a:t>Nvidia</a:t>
            </a:r>
            <a:r>
              <a:rPr lang="en-US" b="1" dirty="0"/>
              <a:t>. </a:t>
            </a:r>
            <a:r>
              <a:rPr lang="en-US" b="1" u="sng" dirty="0">
                <a:hlinkClick r:id="rId15"/>
              </a:rPr>
              <a:t>http://developer.download.nvidia.com/presentations/2009/GDC/GDC09_D3D11Tessellation.pdf</a:t>
            </a:r>
            <a:endParaRPr lang="en-US" dirty="0"/>
          </a:p>
          <a:p>
            <a:r>
              <a:rPr lang="en-US" b="1" dirty="0" err="1"/>
              <a:t>Turcotte</a:t>
            </a:r>
            <a:r>
              <a:rPr lang="en-US" b="1" dirty="0"/>
              <a:t>, D. (1991). Fractals in geology: What are they and what are they good for? </a:t>
            </a:r>
            <a:r>
              <a:rPr lang="en-US" b="1" i="1" dirty="0"/>
              <a:t>1</a:t>
            </a:r>
            <a:r>
              <a:rPr lang="en-US" b="1" dirty="0"/>
              <a:t>, 1-4. Retrieved from </a:t>
            </a:r>
            <a:r>
              <a:rPr lang="en-US" b="1" u="sng" dirty="0">
                <a:hlinkClick r:id="rId16"/>
              </a:rPr>
              <a:t>http://www.geosociety.org/gsatoday/archive/1/1/pdf/i1052-5173-1-1-sci.pdf</a:t>
            </a:r>
            <a:endParaRPr lang="en-US" dirty="0"/>
          </a:p>
          <a:p>
            <a:endParaRPr lang="en-US" dirty="0">
              <a:solidFill>
                <a:srgbClr val="000000"/>
              </a:solidFill>
              <a:latin typeface="Times New Roman" charset="0"/>
            </a:endParaRPr>
          </a:p>
        </p:txBody>
      </p:sp>
    </p:spTree>
    <p:extLst>
      <p:ext uri="{BB962C8B-B14F-4D97-AF65-F5344CB8AC3E}">
        <p14:creationId xmlns:p14="http://schemas.microsoft.com/office/powerpoint/2010/main" val="311774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5214" y="357401"/>
            <a:ext cx="8680261" cy="1634178"/>
          </a:xfrm>
        </p:spPr>
        <p:txBody>
          <a:bodyPr/>
          <a:lstStyle/>
          <a:p>
            <a:r>
              <a:rPr lang="en-US" dirty="0"/>
              <a:t>What are Fractals:</a:t>
            </a:r>
          </a:p>
        </p:txBody>
      </p:sp>
      <p:sp>
        <p:nvSpPr>
          <p:cNvPr id="7" name="Content Placeholder 6"/>
          <p:cNvSpPr>
            <a:spLocks noGrp="1"/>
          </p:cNvSpPr>
          <p:nvPr>
            <p:ph idx="1"/>
          </p:nvPr>
        </p:nvSpPr>
        <p:spPr>
          <a:xfrm>
            <a:off x="974725" y="1758950"/>
            <a:ext cx="10300711" cy="3138488"/>
          </a:xfrm>
        </p:spPr>
        <p:txBody>
          <a:bodyPr/>
          <a:lstStyle/>
          <a:p>
            <a:r>
              <a:rPr lang="en-US" sz="2800" dirty="0"/>
              <a:t>A Fractal is rough geometric shape and phenomenon that exhibits a repeating pattern at virtually every scale. This phenomenon is also known as self-similar pattern.</a:t>
            </a:r>
          </a:p>
        </p:txBody>
      </p:sp>
    </p:spTree>
    <p:extLst>
      <p:ext uri="{BB962C8B-B14F-4D97-AF65-F5344CB8AC3E}">
        <p14:creationId xmlns:p14="http://schemas.microsoft.com/office/powerpoint/2010/main" val="2192768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357188"/>
            <a:ext cx="8534400" cy="1033368"/>
          </a:xfrm>
        </p:spPr>
        <p:txBody>
          <a:bodyPr/>
          <a:lstStyle/>
          <a:p>
            <a:r>
              <a:rPr lang="en-US" dirty="0"/>
              <a:t>Recursion:</a:t>
            </a:r>
          </a:p>
        </p:txBody>
      </p:sp>
      <p:sp>
        <p:nvSpPr>
          <p:cNvPr id="3" name="Content Placeholder 2"/>
          <p:cNvSpPr>
            <a:spLocks noGrp="1"/>
          </p:cNvSpPr>
          <p:nvPr>
            <p:ph sz="half" idx="1"/>
          </p:nvPr>
        </p:nvSpPr>
        <p:spPr>
          <a:xfrm>
            <a:off x="684213" y="2214563"/>
            <a:ext cx="10469017" cy="3614737"/>
          </a:xfrm>
        </p:spPr>
        <p:txBody>
          <a:bodyPr>
            <a:normAutofit/>
          </a:bodyPr>
          <a:lstStyle/>
          <a:p>
            <a:endParaRPr lang="en-US" dirty="0"/>
          </a:p>
          <a:p>
            <a:r>
              <a:rPr lang="en-US" dirty="0"/>
              <a:t>All types and forms of fractals follow a mathematically </a:t>
            </a:r>
            <a:r>
              <a:rPr lang="en-US" b="1" dirty="0"/>
              <a:t>recursive</a:t>
            </a:r>
            <a:r>
              <a:rPr lang="en-US" dirty="0"/>
              <a:t> pattern.</a:t>
            </a:r>
          </a:p>
          <a:p>
            <a:r>
              <a:rPr lang="en-US" b="1" dirty="0"/>
              <a:t>Recursion</a:t>
            </a:r>
            <a:r>
              <a:rPr lang="en-US" dirty="0"/>
              <a:t> is a process in which something repeats itself in a self-similar way.</a:t>
            </a:r>
          </a:p>
          <a:p>
            <a:r>
              <a:rPr lang="en-US" dirty="0"/>
              <a:t>Recursive patterns can be defined by two properties in mathematics/computer-science:</a:t>
            </a:r>
          </a:p>
          <a:p>
            <a:r>
              <a:rPr lang="en-US" dirty="0"/>
              <a:t>1. Base Case(s): Starting Point</a:t>
            </a:r>
          </a:p>
          <a:p>
            <a:r>
              <a:rPr lang="en-US" dirty="0"/>
              <a:t>2. Set of conditions that reduces all other cases to the base case.</a:t>
            </a:r>
          </a:p>
          <a:p>
            <a:pPr marL="0" indent="0">
              <a:buNone/>
            </a:pPr>
            <a:r>
              <a:rPr lang="en-US" dirty="0"/>
              <a:t>A well known example of recursion is the Fibonacci Sequence:</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06908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817" y="-113007"/>
            <a:ext cx="8534400" cy="1507067"/>
          </a:xfrm>
        </p:spPr>
        <p:txBody>
          <a:bodyPr/>
          <a:lstStyle/>
          <a:p>
            <a:r>
              <a:rPr lang="en-US" dirty="0"/>
              <a:t>Recursion:Fibonacci Sequence:</a:t>
            </a:r>
          </a:p>
        </p:txBody>
      </p:sp>
      <p:sp>
        <p:nvSpPr>
          <p:cNvPr id="5" name="Content Placeholder 2"/>
          <p:cNvSpPr>
            <a:spLocks noGrp="1"/>
          </p:cNvSpPr>
          <p:nvPr>
            <p:ph sz="half" idx="1"/>
          </p:nvPr>
        </p:nvSpPr>
        <p:spPr>
          <a:xfrm>
            <a:off x="762068" y="1952800"/>
            <a:ext cx="4937655" cy="3615267"/>
          </a:xfrm>
        </p:spPr>
        <p:txBody>
          <a:bodyPr/>
          <a:lstStyle/>
          <a:p>
            <a:r>
              <a:rPr lang="en-US" dirty="0"/>
              <a:t>Pseudocode:</a:t>
            </a:r>
          </a:p>
          <a:p>
            <a:r>
              <a:rPr lang="en-US" dirty="0"/>
              <a:t>f(0)= 0; //as base case 1;</a:t>
            </a:r>
          </a:p>
          <a:p>
            <a:r>
              <a:rPr lang="en-US" dirty="0"/>
              <a:t>f(1) = 1; //as base case 2;</a:t>
            </a:r>
          </a:p>
          <a:p>
            <a:r>
              <a:rPr lang="en-US" dirty="0"/>
              <a:t>For (n&gt;1){</a:t>
            </a:r>
          </a:p>
          <a:p>
            <a:r>
              <a:rPr lang="en-US" dirty="0"/>
              <a:t>   f(n)= f(n-1) + f(n-2);</a:t>
            </a:r>
          </a:p>
          <a:p>
            <a:r>
              <a:rPr lang="en-US" dirty="0"/>
              <a:t>}</a:t>
            </a:r>
          </a:p>
        </p:txBody>
      </p:sp>
      <p:pic>
        <p:nvPicPr>
          <p:cNvPr id="6" name="Content Placeholder 5"/>
          <p:cNvPicPr>
            <a:picLocks noGrp="1" noChangeAspect="1"/>
          </p:cNvPicPr>
          <p:nvPr>
            <p:ph sz="half" idx="1"/>
          </p:nvPr>
        </p:nvPicPr>
        <p:blipFill>
          <a:blip r:embed="rId3"/>
          <a:stretch>
            <a:fillRect/>
          </a:stretch>
        </p:blipFill>
        <p:spPr>
          <a:xfrm>
            <a:off x="5805488" y="1382713"/>
            <a:ext cx="3647933" cy="2255085"/>
          </a:xfrm>
        </p:spPr>
      </p:pic>
      <p:pic>
        <p:nvPicPr>
          <p:cNvPr id="7" name="Picture 6"/>
          <p:cNvPicPr>
            <a:picLocks noChangeAspect="1"/>
          </p:cNvPicPr>
          <p:nvPr/>
        </p:nvPicPr>
        <p:blipFill>
          <a:blip r:embed="rId4"/>
          <a:stretch>
            <a:fillRect/>
          </a:stretch>
        </p:blipFill>
        <p:spPr>
          <a:xfrm>
            <a:off x="6340475" y="3755409"/>
            <a:ext cx="3311057" cy="2019916"/>
          </a:xfrm>
          <a:prstGeom prst="rect">
            <a:avLst/>
          </a:prstGeom>
        </p:spPr>
      </p:pic>
      <p:sp>
        <p:nvSpPr>
          <p:cNvPr id="8" name="TextBox 7"/>
          <p:cNvSpPr txBox="1"/>
          <p:nvPr/>
        </p:nvSpPr>
        <p:spPr>
          <a:xfrm>
            <a:off x="6536175" y="6436019"/>
            <a:ext cx="6962729" cy="246221"/>
          </a:xfrm>
          <a:prstGeom prst="rect">
            <a:avLst/>
          </a:prstGeom>
        </p:spPr>
        <p:txBody>
          <a:bodyPr rtlCol="0">
            <a:spAutoFit/>
          </a:bodyPr>
          <a:lstStyle/>
          <a:p>
            <a:r>
              <a:rPr lang="en-US" sz="1000" dirty="0"/>
              <a:t>http://mathworld.wolfram.com/images/eps-gif/FibonacciShallowDiags_1000.gif</a:t>
            </a:r>
          </a:p>
        </p:txBody>
      </p:sp>
      <p:sp>
        <p:nvSpPr>
          <p:cNvPr id="9" name="TextBox 8"/>
          <p:cNvSpPr txBox="1"/>
          <p:nvPr/>
        </p:nvSpPr>
        <p:spPr>
          <a:xfrm>
            <a:off x="6536175" y="6075054"/>
            <a:ext cx="7193857" cy="246221"/>
          </a:xfrm>
          <a:prstGeom prst="rect">
            <a:avLst/>
          </a:prstGeom>
        </p:spPr>
        <p:txBody>
          <a:bodyPr rtlCol="0">
            <a:spAutoFit/>
          </a:bodyPr>
          <a:lstStyle/>
          <a:p>
            <a:r>
              <a:rPr lang="en-US" sz="1000" dirty="0"/>
              <a:t>http://thespiritscience.net/wp-content/uploads/2015/06/fibonacci_spiral.jpg</a:t>
            </a:r>
          </a:p>
        </p:txBody>
      </p:sp>
    </p:spTree>
    <p:extLst>
      <p:ext uri="{BB962C8B-B14F-4D97-AF65-F5344CB8AC3E}">
        <p14:creationId xmlns:p14="http://schemas.microsoft.com/office/powerpoint/2010/main" val="829593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40" y="393004"/>
            <a:ext cx="8534400" cy="1507067"/>
          </a:xfrm>
        </p:spPr>
        <p:txBody>
          <a:bodyPr/>
          <a:lstStyle/>
          <a:p>
            <a:r>
              <a:rPr lang="en-US" dirty="0"/>
              <a:t>Mandelbrot Sets:</a:t>
            </a:r>
          </a:p>
        </p:txBody>
      </p:sp>
      <p:sp>
        <p:nvSpPr>
          <p:cNvPr id="3" name="Content Placeholder 2"/>
          <p:cNvSpPr>
            <a:spLocks noGrp="1"/>
          </p:cNvSpPr>
          <p:nvPr>
            <p:ph sz="half" idx="1"/>
          </p:nvPr>
        </p:nvSpPr>
        <p:spPr>
          <a:xfrm>
            <a:off x="647817" y="2541896"/>
            <a:ext cx="4937655" cy="3615267"/>
          </a:xfrm>
        </p:spPr>
        <p:txBody>
          <a:bodyPr>
            <a:normAutofit lnSpcReduction="10000"/>
          </a:bodyPr>
          <a:lstStyle/>
          <a:p>
            <a:r>
              <a:rPr lang="en-US" dirty="0"/>
              <a:t>Mandelbrot sets are a set of complex numbers c for which sequences (c,c^2 + c, (c^2 +c)^2 + c,........) doesn't approach infinity.</a:t>
            </a:r>
          </a:p>
          <a:p>
            <a:endParaRPr lang="en-US" dirty="0"/>
          </a:p>
          <a:p>
            <a:pPr marL="0" indent="0">
              <a:buNone/>
            </a:pPr>
            <a:r>
              <a:rPr lang="en-US" dirty="0"/>
              <a:t>The Mandelbrot set can be represented by the polynomial</a:t>
            </a:r>
          </a:p>
          <a:p>
            <a:pPr marL="0" indent="0">
              <a:buNone/>
            </a:pPr>
            <a:r>
              <a:rPr lang="pl-PL" i="1" dirty="0">
                <a:solidFill>
                  <a:srgbClr val="000000"/>
                </a:solidFill>
                <a:latin typeface="Century Gothic" charset="0"/>
              </a:rPr>
              <a:t>z(0) = z, z(n+1) = z(n)*z(n) + z, n=0,1,2,... ... </a:t>
            </a:r>
          </a:p>
          <a:p>
            <a:pPr marL="0" indent="0">
              <a:buNone/>
            </a:pPr>
            <a:r>
              <a:rPr lang="en-US" dirty="0"/>
              <a:t> </a:t>
            </a:r>
          </a:p>
        </p:txBody>
      </p:sp>
      <p:pic>
        <p:nvPicPr>
          <p:cNvPr id="7" name="Content Placeholder 6"/>
          <p:cNvPicPr>
            <a:picLocks noGrp="1" noChangeAspect="1"/>
          </p:cNvPicPr>
          <p:nvPr>
            <p:ph sz="half" idx="2"/>
          </p:nvPr>
        </p:nvPicPr>
        <p:blipFill>
          <a:blip r:embed="rId3"/>
          <a:stretch>
            <a:fillRect/>
          </a:stretch>
        </p:blipFill>
        <p:spPr>
          <a:xfrm>
            <a:off x="6322400" y="2105167"/>
            <a:ext cx="4889113" cy="3614738"/>
          </a:xfrm>
        </p:spPr>
      </p:pic>
      <p:sp>
        <p:nvSpPr>
          <p:cNvPr id="4" name="TextBox 3"/>
          <p:cNvSpPr txBox="1"/>
          <p:nvPr/>
        </p:nvSpPr>
        <p:spPr>
          <a:xfrm>
            <a:off x="6969953" y="6002827"/>
            <a:ext cx="4824796" cy="246221"/>
          </a:xfrm>
          <a:prstGeom prst="rect">
            <a:avLst/>
          </a:prstGeom>
        </p:spPr>
        <p:txBody>
          <a:bodyPr rtlCol="0">
            <a:spAutoFit/>
          </a:bodyPr>
          <a:lstStyle/>
          <a:p>
            <a:r>
              <a:rPr lang="en-US" sz="1000" dirty="0"/>
              <a:t>http://www.math.utah.edu/~pa/math/mandelbrot/large.gif</a:t>
            </a:r>
          </a:p>
        </p:txBody>
      </p:sp>
    </p:spTree>
    <p:extLst>
      <p:ext uri="{BB962C8B-B14F-4D97-AF65-F5344CB8AC3E}">
        <p14:creationId xmlns:p14="http://schemas.microsoft.com/office/powerpoint/2010/main" val="863858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122" y="483989"/>
            <a:ext cx="8534400" cy="1507067"/>
          </a:xfrm>
        </p:spPr>
        <p:txBody>
          <a:bodyPr/>
          <a:lstStyle/>
          <a:p>
            <a:r>
              <a:rPr lang="en-US" dirty="0"/>
              <a:t>Julia Sets:</a:t>
            </a:r>
          </a:p>
        </p:txBody>
      </p:sp>
      <p:sp>
        <p:nvSpPr>
          <p:cNvPr id="3" name="Content Placeholder 2"/>
          <p:cNvSpPr>
            <a:spLocks noGrp="1"/>
          </p:cNvSpPr>
          <p:nvPr>
            <p:ph sz="half" idx="1"/>
          </p:nvPr>
        </p:nvSpPr>
        <p:spPr>
          <a:xfrm>
            <a:off x="976280" y="1664082"/>
            <a:ext cx="4937655" cy="3615267"/>
          </a:xfrm>
        </p:spPr>
        <p:txBody>
          <a:bodyPr/>
          <a:lstStyle/>
          <a:p>
            <a:r>
              <a:rPr lang="en-US" dirty="0"/>
              <a:t>Julia set is the complement of the Mandelbrot set.</a:t>
            </a:r>
          </a:p>
          <a:p>
            <a:endParaRPr lang="en-US" dirty="0"/>
          </a:p>
          <a:p>
            <a:r>
              <a:rPr lang="en-US" dirty="0"/>
              <a:t>For every Mandelbrot set there is a Julia set in every point in which one were to zoom in on the Mandelbrot set.</a:t>
            </a:r>
          </a:p>
        </p:txBody>
      </p:sp>
      <p:pic>
        <p:nvPicPr>
          <p:cNvPr id="5" name="Content Placeholder 4"/>
          <p:cNvPicPr>
            <a:picLocks noGrp="1" noChangeAspect="1"/>
          </p:cNvPicPr>
          <p:nvPr>
            <p:ph sz="half" idx="2"/>
          </p:nvPr>
        </p:nvPicPr>
        <p:blipFill>
          <a:blip r:embed="rId3"/>
          <a:stretch>
            <a:fillRect/>
          </a:stretch>
        </p:blipFill>
        <p:spPr>
          <a:xfrm>
            <a:off x="6867228" y="1993612"/>
            <a:ext cx="4933950" cy="3156196"/>
          </a:xfrm>
        </p:spPr>
      </p:pic>
      <p:sp>
        <p:nvSpPr>
          <p:cNvPr id="4" name="TextBox 3"/>
          <p:cNvSpPr txBox="1"/>
          <p:nvPr/>
        </p:nvSpPr>
        <p:spPr>
          <a:xfrm>
            <a:off x="7302951" y="6378846"/>
            <a:ext cx="5142597" cy="246221"/>
          </a:xfrm>
          <a:prstGeom prst="rect">
            <a:avLst/>
          </a:prstGeom>
        </p:spPr>
        <p:txBody>
          <a:bodyPr rtlCol="0">
            <a:spAutoFit/>
          </a:bodyPr>
          <a:lstStyle/>
          <a:p>
            <a:r>
              <a:rPr lang="en-US" sz="1000" dirty="0"/>
              <a:t>http://www.ifp.illinois.edu/~sdickson/Julia/JuliaSlice_1K.png</a:t>
            </a:r>
          </a:p>
        </p:txBody>
      </p:sp>
    </p:spTree>
    <p:extLst>
      <p:ext uri="{BB962C8B-B14F-4D97-AF65-F5344CB8AC3E}">
        <p14:creationId xmlns:p14="http://schemas.microsoft.com/office/powerpoint/2010/main" val="285387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56" y="0"/>
            <a:ext cx="8534400" cy="1507067"/>
          </a:xfrm>
        </p:spPr>
        <p:txBody>
          <a:bodyPr/>
          <a:lstStyle/>
          <a:p>
            <a:r>
              <a:rPr lang="en-US" dirty="0"/>
              <a:t>Fractals in Nature: Coastlines</a:t>
            </a:r>
          </a:p>
        </p:txBody>
      </p:sp>
      <p:sp>
        <p:nvSpPr>
          <p:cNvPr id="7" name="Content Placeholder 2"/>
          <p:cNvSpPr>
            <a:spLocks noGrp="1"/>
          </p:cNvSpPr>
          <p:nvPr>
            <p:ph sz="half" idx="1"/>
          </p:nvPr>
        </p:nvSpPr>
        <p:spPr>
          <a:xfrm>
            <a:off x="1063625" y="1379538"/>
            <a:ext cx="4923193" cy="4438650"/>
          </a:xfrm>
        </p:spPr>
        <p:txBody>
          <a:bodyPr/>
          <a:lstStyle/>
          <a:p>
            <a:r>
              <a:rPr lang="en-US" dirty="0"/>
              <a:t>Natural terrain such as coastlines, mountains, etc are neither straight or of a generic shape but can be approximated as fractal in shape.</a:t>
            </a:r>
          </a:p>
        </p:txBody>
      </p:sp>
      <p:pic>
        <p:nvPicPr>
          <p:cNvPr id="4" name="Content Placeholder 3"/>
          <p:cNvPicPr>
            <a:picLocks noGrp="1" noChangeAspect="1"/>
          </p:cNvPicPr>
          <p:nvPr>
            <p:ph sz="half" idx="1"/>
          </p:nvPr>
        </p:nvPicPr>
        <p:blipFill>
          <a:blip r:embed="rId3"/>
          <a:stretch>
            <a:fillRect/>
          </a:stretch>
        </p:blipFill>
        <p:spPr>
          <a:xfrm>
            <a:off x="6410181" y="2352098"/>
            <a:ext cx="4882573" cy="3009900"/>
          </a:xfrm>
        </p:spPr>
      </p:pic>
      <p:sp>
        <p:nvSpPr>
          <p:cNvPr id="5" name="TextBox 4"/>
          <p:cNvSpPr txBox="1"/>
          <p:nvPr/>
        </p:nvSpPr>
        <p:spPr>
          <a:xfrm>
            <a:off x="6246077" y="6283323"/>
            <a:ext cx="7412181" cy="246221"/>
          </a:xfrm>
          <a:prstGeom prst="rect">
            <a:avLst/>
          </a:prstGeom>
        </p:spPr>
        <p:txBody>
          <a:bodyPr rtlCol="0">
            <a:spAutoFit/>
          </a:bodyPr>
          <a:lstStyle/>
          <a:p>
            <a:r>
              <a:rPr lang="en-US" sz="1000" dirty="0"/>
              <a:t>http://www.whoi.edu/cms/images/shorelinechange_main_205593.jpeg</a:t>
            </a:r>
          </a:p>
        </p:txBody>
      </p:sp>
    </p:spTree>
    <p:extLst>
      <p:ext uri="{BB962C8B-B14F-4D97-AF65-F5344CB8AC3E}">
        <p14:creationId xmlns:p14="http://schemas.microsoft.com/office/powerpoint/2010/main" val="404367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56" y="0"/>
            <a:ext cx="8534400" cy="1507067"/>
          </a:xfrm>
        </p:spPr>
        <p:txBody>
          <a:bodyPr/>
          <a:lstStyle/>
          <a:p>
            <a:r>
              <a:rPr lang="en-US" dirty="0"/>
              <a:t>Fractals in Nature: MOUNTAINS/Plate-tectonics</a:t>
            </a:r>
          </a:p>
        </p:txBody>
      </p:sp>
      <p:sp>
        <p:nvSpPr>
          <p:cNvPr id="7" name="Content Placeholder 2"/>
          <p:cNvSpPr>
            <a:spLocks noGrp="1"/>
          </p:cNvSpPr>
          <p:nvPr>
            <p:ph sz="half" idx="1"/>
          </p:nvPr>
        </p:nvSpPr>
        <p:spPr>
          <a:xfrm>
            <a:off x="1063625" y="1379538"/>
            <a:ext cx="4923193" cy="4438650"/>
          </a:xfrm>
        </p:spPr>
        <p:txBody>
          <a:bodyPr/>
          <a:lstStyle/>
          <a:p>
            <a:r>
              <a:rPr lang="en-US" dirty="0"/>
              <a:t>As a result of tectonic plates colliding with one another, parts of the Earth's crust pushes upward by the path of least resistance resulting in mountains.</a:t>
            </a:r>
          </a:p>
          <a:p>
            <a:r>
              <a:rPr lang="en-US" dirty="0"/>
              <a:t>Mountains when observed from above demonstrates neither a shape non-regular in pattern but that of a fractal pattern.</a:t>
            </a:r>
          </a:p>
        </p:txBody>
      </p:sp>
      <p:pic>
        <p:nvPicPr>
          <p:cNvPr id="5" name="Picture 4" descr="25056176_62fd715146_b.jpg (1024×768)"/>
          <p:cNvPicPr>
            <a:picLocks noChangeAspect="1"/>
          </p:cNvPicPr>
          <p:nvPr/>
        </p:nvPicPr>
        <p:blipFill>
          <a:blip r:embed="rId3"/>
          <a:stretch>
            <a:fillRect/>
          </a:stretch>
        </p:blipFill>
        <p:spPr>
          <a:xfrm>
            <a:off x="6418682" y="1930400"/>
            <a:ext cx="4827168" cy="3614449"/>
          </a:xfrm>
          <a:prstGeom prst="rect">
            <a:avLst/>
          </a:prstGeom>
        </p:spPr>
      </p:pic>
      <p:sp>
        <p:nvSpPr>
          <p:cNvPr id="6" name="TextBox 5"/>
          <p:cNvSpPr txBox="1"/>
          <p:nvPr/>
        </p:nvSpPr>
        <p:spPr>
          <a:xfrm>
            <a:off x="6656099" y="6383790"/>
            <a:ext cx="5593340" cy="246062"/>
          </a:xfrm>
          <a:prstGeom prst="rect">
            <a:avLst/>
          </a:prstGeom>
        </p:spPr>
        <p:txBody>
          <a:bodyPr rtlCol="0">
            <a:spAutoFit/>
          </a:bodyPr>
          <a:lstStyle/>
          <a:p>
            <a:r>
              <a:rPr lang="en-US" sz="1000" dirty="0"/>
              <a:t>https://c1.staticflickr.com/1/21/25056176_62fd715146_b.jpg</a:t>
            </a:r>
          </a:p>
        </p:txBody>
      </p:sp>
    </p:spTree>
    <p:extLst>
      <p:ext uri="{BB962C8B-B14F-4D97-AF65-F5344CB8AC3E}">
        <p14:creationId xmlns:p14="http://schemas.microsoft.com/office/powerpoint/2010/main" val="375484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56" y="0"/>
            <a:ext cx="8534400" cy="1507067"/>
          </a:xfrm>
        </p:spPr>
        <p:txBody>
          <a:bodyPr>
            <a:normAutofit fontScale="90000"/>
          </a:bodyPr>
          <a:lstStyle/>
          <a:p>
            <a:r>
              <a:rPr lang="en-US" dirty="0"/>
              <a:t>Fractals in Nature: </a:t>
            </a:r>
            <a:r>
              <a:rPr lang="en-US" err="1"/>
              <a:t>Volcanos</a:t>
            </a:r>
            <a:r>
              <a:rPr lang="en-US" dirty="0"/>
              <a:t>/PLATE TECTONICS</a:t>
            </a:r>
            <a:br>
              <a:rPr lang="en-US" dirty="0"/>
            </a:br>
            <a:endParaRPr lang="en-US" dirty="0"/>
          </a:p>
        </p:txBody>
      </p:sp>
      <p:sp>
        <p:nvSpPr>
          <p:cNvPr id="7" name="Content Placeholder 2"/>
          <p:cNvSpPr>
            <a:spLocks noGrp="1"/>
          </p:cNvSpPr>
          <p:nvPr>
            <p:ph sz="half" idx="1"/>
          </p:nvPr>
        </p:nvSpPr>
        <p:spPr>
          <a:xfrm>
            <a:off x="1063625" y="1379538"/>
            <a:ext cx="4923193" cy="4438650"/>
          </a:xfrm>
        </p:spPr>
        <p:txBody>
          <a:bodyPr/>
          <a:lstStyle/>
          <a:p>
            <a:r>
              <a:rPr lang="en-US" dirty="0">
                <a:solidFill>
                  <a:srgbClr val="0F496F"/>
                </a:solidFill>
                <a:latin typeface="Century Gothic" charset="0"/>
              </a:rPr>
              <a:t>Due to tectonic plates diverging or converging, rifts form from  the Earth's Crust comes gushing with lava, ash, and smoke debris. </a:t>
            </a:r>
            <a:r>
              <a:rPr lang="en-US" dirty="0"/>
              <a:t>This is known as a volcanic eruption that forms volcanos.</a:t>
            </a:r>
          </a:p>
          <a:p>
            <a:r>
              <a:rPr lang="en-US" dirty="0"/>
              <a:t>The eruptions from the rupture of the Earth's Crust causes fragmentations that are fractal in shape.</a:t>
            </a:r>
          </a:p>
          <a:p>
            <a:endParaRPr lang="en-US" dirty="0"/>
          </a:p>
        </p:txBody>
      </p:sp>
      <p:pic>
        <p:nvPicPr>
          <p:cNvPr id="3" name="Picture 2"/>
          <p:cNvPicPr>
            <a:picLocks noChangeAspect="1"/>
          </p:cNvPicPr>
          <p:nvPr/>
        </p:nvPicPr>
        <p:blipFill>
          <a:blip r:embed="rId3"/>
          <a:stretch>
            <a:fillRect/>
          </a:stretch>
        </p:blipFill>
        <p:spPr>
          <a:xfrm>
            <a:off x="6707046" y="1707084"/>
            <a:ext cx="4802832" cy="2707658"/>
          </a:xfrm>
          <a:prstGeom prst="rect">
            <a:avLst/>
          </a:prstGeom>
        </p:spPr>
      </p:pic>
      <p:sp>
        <p:nvSpPr>
          <p:cNvPr id="4" name="TextBox 3"/>
          <p:cNvSpPr txBox="1"/>
          <p:nvPr/>
        </p:nvSpPr>
        <p:spPr>
          <a:xfrm>
            <a:off x="5715008" y="6312540"/>
            <a:ext cx="6779288" cy="246221"/>
          </a:xfrm>
          <a:prstGeom prst="rect">
            <a:avLst/>
          </a:prstGeom>
        </p:spPr>
        <p:txBody>
          <a:bodyPr rtlCol="0">
            <a:spAutoFit/>
          </a:bodyPr>
          <a:lstStyle/>
          <a:p>
            <a:r>
              <a:rPr lang="en-US" sz="1000" dirty="0"/>
              <a:t>http://www.citiesonvolcanoes5.com/wp-content/uploads/2015/09/3023455-poster-p-volcano_0.jpg</a:t>
            </a:r>
          </a:p>
        </p:txBody>
      </p:sp>
    </p:spTree>
    <p:extLst>
      <p:ext uri="{BB962C8B-B14F-4D97-AF65-F5344CB8AC3E}">
        <p14:creationId xmlns:p14="http://schemas.microsoft.com/office/powerpoint/2010/main" val="261404066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67</TotalTime>
  <Words>1252</Words>
  <Application>Microsoft Office PowerPoint</Application>
  <PresentationFormat>Widescreen</PresentationFormat>
  <Paragraphs>113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Century Gothic</vt:lpstr>
      <vt:lpstr>Times New Roman</vt:lpstr>
      <vt:lpstr>Wingdings 3</vt:lpstr>
      <vt:lpstr>Slice</vt:lpstr>
      <vt:lpstr>Physics-362 Final: FRACTALS: Julia &amp; MAndLEBROT SETS</vt:lpstr>
      <vt:lpstr>What are Fractals:</vt:lpstr>
      <vt:lpstr>Recursion:</vt:lpstr>
      <vt:lpstr>Recursion:Fibonacci Sequence:</vt:lpstr>
      <vt:lpstr>Mandelbrot Sets:</vt:lpstr>
      <vt:lpstr>Julia Sets:</vt:lpstr>
      <vt:lpstr>Fractals in Nature: Coastlines</vt:lpstr>
      <vt:lpstr>Fractals in Nature: MOUNTAINS/Plate-tectonics</vt:lpstr>
      <vt:lpstr>Fractals in Nature: Volcanos/PLATE TECTONICS </vt:lpstr>
      <vt:lpstr>Fractals in Nature: Canyons</vt:lpstr>
      <vt:lpstr>Fractals in Nature: SPIRAL SHELLS</vt:lpstr>
      <vt:lpstr>Fractals in Nature: plants</vt:lpstr>
      <vt:lpstr>APPLICATIONS of FRACTALS: ART </vt:lpstr>
      <vt:lpstr>APPLICATIONS of FRACTALS: Fractal attenae</vt:lpstr>
      <vt:lpstr>APPLICATIONS of FRACTALS: SUSPENSION Cables</vt:lpstr>
      <vt:lpstr>APPLICATIONS of FRACTALS: COMPUTER GRAPHICS</vt:lpstr>
      <vt:lpstr>APPLICATIONS of FRACTALS: Digital Camouflage uniforms</vt:lpstr>
      <vt:lpstr>CONCLUSION: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Physics-362 Final: Julia &amp; MADNLEBROT SETS/FRACTALS</dc:title>
  <dc:creator>James Quach</dc:creator>
  <cp:lastModifiedBy>James Quach</cp:lastModifiedBy>
  <cp:revision>18</cp:revision>
  <dcterms:created xsi:type="dcterms:W3CDTF">2015-11-30T20:18:42Z</dcterms:created>
  <dcterms:modified xsi:type="dcterms:W3CDTF">2015-12-16T03:20:20Z</dcterms:modified>
</cp:coreProperties>
</file>